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1"/>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3600" b="1" u="sng">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6019800"/>
            <a:ext cx="9147765" cy="8452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D0153AE-4F0E-4DEF-AB39-190458C68A17}" type="datetimeFigureOut">
              <a:rPr lang="ar-SA" smtClean="0"/>
              <a:pPr/>
              <a:t>04/04/1440</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0EB1C0-FA3A-4485-9C89-742756E44AE0}" type="slidenum">
              <a:rPr lang="ar-SA" smtClean="0"/>
              <a:pPr/>
              <a:t>‹#›</a:t>
            </a:fld>
            <a:endParaRPr lang="ar-SA"/>
          </a:p>
        </p:txBody>
      </p:sp>
    </p:spTree>
    <p:extLst>
      <p:ext uri="{BB962C8B-B14F-4D97-AF65-F5344CB8AC3E}">
        <p14:creationId xmlns:p14="http://schemas.microsoft.com/office/powerpoint/2010/main" val="453784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
        <p:nvSpPr>
          <p:cNvPr id="7" name="Title 6"/>
          <p:cNvSpPr>
            <a:spLocks noGrp="1"/>
          </p:cNvSpPr>
          <p:nvPr>
            <p:ph type="title"/>
          </p:nvPr>
        </p:nvSpPr>
        <p:spPr/>
        <p:txBody>
          <a:bodyPr rtlCol="0"/>
          <a:lstStyle>
            <a:extLst/>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284166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5" name="Footer Placeholder 4"/>
          <p:cNvSpPr>
            <a:spLocks noGrp="1"/>
          </p:cNvSpPr>
          <p:nvPr>
            <p:ph type="ftr" sz="quarter" idx="11"/>
          </p:nvPr>
        </p:nvSpPr>
        <p:spPr/>
        <p:txBody>
          <a:bodyPr/>
          <a:lstStyle>
            <a:extLst/>
          </a:lstStyle>
          <a:p>
            <a:endParaRPr lang="ar-SA">
              <a:solidFill>
                <a:prstClr val="white"/>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384714760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6" name="Footer Placeholder 5"/>
          <p:cNvSpPr>
            <a:spLocks noGrp="1"/>
          </p:cNvSpPr>
          <p:nvPr>
            <p:ph type="ftr" sz="quarter" idx="11"/>
          </p:nvPr>
        </p:nvSpPr>
        <p:spPr/>
        <p:txBody>
          <a:bodyPr/>
          <a:lstStyle>
            <a:extLst/>
          </a:lstStyle>
          <a:p>
            <a:endParaRPr lang="ar-SA">
              <a:solidFill>
                <a:prstClr val="white"/>
              </a:solidFill>
            </a:endParaRPr>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itle 7"/>
          <p:cNvSpPr txBox="1">
            <a:spLocks/>
          </p:cNvSpPr>
          <p:nvPr userDrawn="1"/>
        </p:nvSpPr>
        <p:spPr>
          <a:xfrm>
            <a:off x="457200" y="228600"/>
            <a:ext cx="8229600" cy="1143000"/>
          </a:xfrm>
          <a:prstGeom prst="rect">
            <a:avLst/>
          </a:prstGeom>
        </p:spPr>
        <p:txBody>
          <a:bodyPr vert="horz" rtlCol="0" anchor="ctr">
            <a:normAutofit/>
            <a:scene3d>
              <a:camera prst="orthographicFront"/>
              <a:lightRig rig="soft" dir="t"/>
            </a:scene3d>
            <a:sp3d prstMaterial="softEdge">
              <a:bevelT w="25400" h="25400"/>
            </a:sp3d>
          </a:bodyPr>
          <a:lstStyle>
            <a:extLst/>
          </a:lstStyle>
          <a:p>
            <a:pPr rtl="1">
              <a:spcBef>
                <a:spcPct val="0"/>
              </a:spcBef>
              <a:defRPr/>
            </a:pPr>
            <a:r>
              <a:rPr lang="en-US" sz="3600" b="1" dirty="0" smtClean="0">
                <a:solidFill>
                  <a:srgbClr val="DEF5FA"/>
                </a:solidFill>
                <a:effectLst>
                  <a:outerShdw blurRad="31750" dist="25400" dir="5400000" algn="tl" rotWithShape="0">
                    <a:srgbClr val="000000">
                      <a:alpha val="25000"/>
                    </a:srgbClr>
                  </a:outerShdw>
                </a:effectLst>
              </a:rPr>
              <a:t>Click to edit Master title style</a:t>
            </a:r>
            <a:endParaRPr lang="en-US" sz="3600" b="1" dirty="0">
              <a:solidFill>
                <a:srgbClr val="DEF5FA"/>
              </a:solidFill>
              <a:effectLst>
                <a:outerShdw blurRad="31750" dist="25400" dir="5400000" algn="tl" rotWithShape="0">
                  <a:srgbClr val="000000">
                    <a:alpha val="25000"/>
                  </a:srgbClr>
                </a:outerShdw>
              </a:effectLst>
            </a:endParaRPr>
          </a:p>
        </p:txBody>
      </p:sp>
    </p:spTree>
    <p:extLst>
      <p:ext uri="{BB962C8B-B14F-4D97-AF65-F5344CB8AC3E}">
        <p14:creationId xmlns:p14="http://schemas.microsoft.com/office/powerpoint/2010/main" val="47696986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8" name="Footer Placeholder 7"/>
          <p:cNvSpPr>
            <a:spLocks noGrp="1"/>
          </p:cNvSpPr>
          <p:nvPr>
            <p:ph type="ftr" sz="quarter" idx="11"/>
          </p:nvPr>
        </p:nvSpPr>
        <p:spPr/>
        <p:txBody>
          <a:bodyPr/>
          <a:lstStyle>
            <a:extLst/>
          </a:lstStyle>
          <a:p>
            <a:endParaRPr lang="ar-SA">
              <a:solidFill>
                <a:prstClr val="black"/>
              </a:solidFill>
            </a:endParaRPr>
          </a:p>
        </p:txBody>
      </p:sp>
      <p:sp>
        <p:nvSpPr>
          <p:cNvPr id="9" name="Slide Number Placeholder 8"/>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2789347752"/>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4" name="Footer Placeholder 3"/>
          <p:cNvSpPr>
            <a:spLocks noGrp="1"/>
          </p:cNvSpPr>
          <p:nvPr>
            <p:ph type="ftr" sz="quarter" idx="11"/>
          </p:nvPr>
        </p:nvSpPr>
        <p:spPr/>
        <p:txBody>
          <a:bodyPr/>
          <a:lstStyle>
            <a:extLst/>
          </a:lstStyle>
          <a:p>
            <a:endParaRPr lang="ar-SA">
              <a:solidFill>
                <a:prstClr val="white"/>
              </a:solidFill>
            </a:endParaRPr>
          </a:p>
        </p:txBody>
      </p:sp>
      <p:sp>
        <p:nvSpPr>
          <p:cNvPr id="5" name="Slide Number Placeholder 4"/>
          <p:cNvSpPr>
            <a:spLocks noGrp="1"/>
          </p:cNvSpPr>
          <p:nvPr>
            <p:ph type="sldNum" sz="quarter" idx="12"/>
          </p:nvPr>
        </p:nvSpPr>
        <p:spPr/>
        <p:txBody>
          <a:bodyPr/>
          <a:lstStyle>
            <a:extLst/>
          </a:lstStyle>
          <a:p>
            <a:fld id="{3A0EB1C0-FA3A-4485-9C89-742756E44AE0}" type="slidenum">
              <a:rPr lang="ar-SA" smtClean="0">
                <a:solidFill>
                  <a:prstClr val="white"/>
                </a:solidFill>
              </a:rPr>
              <a:pPr/>
              <a:t>‹#›</a:t>
            </a:fld>
            <a:endParaRPr lang="ar-SA">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15106953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3" name="Footer Placeholder 2"/>
          <p:cNvSpPr>
            <a:spLocks noGrp="1"/>
          </p:cNvSpPr>
          <p:nvPr>
            <p:ph type="ftr" sz="quarter" idx="11"/>
          </p:nvPr>
        </p:nvSpPr>
        <p:spPr/>
        <p:txBody>
          <a:bodyPr/>
          <a:lstStyle>
            <a:extLst/>
          </a:lstStyle>
          <a:p>
            <a:endParaRPr lang="ar-SA">
              <a:solidFill>
                <a:prstClr val="black"/>
              </a:solidFill>
            </a:endParaRPr>
          </a:p>
        </p:txBody>
      </p:sp>
      <p:sp>
        <p:nvSpPr>
          <p:cNvPr id="4" name="Slide Number Placeholder 3"/>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3171580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6" name="Footer Placeholder 5"/>
          <p:cNvSpPr>
            <a:spLocks noGrp="1"/>
          </p:cNvSpPr>
          <p:nvPr>
            <p:ph type="ftr" sz="quarter" idx="11"/>
          </p:nvPr>
        </p:nvSpPr>
        <p:spPr/>
        <p:txBody>
          <a:bodyPr/>
          <a:lstStyle>
            <a:extLst/>
          </a:lstStyle>
          <a:p>
            <a:endParaRPr lang="ar-SA">
              <a:solidFill>
                <a:prstClr val="black"/>
              </a:solidFill>
            </a:endParaRPr>
          </a:p>
        </p:txBody>
      </p:sp>
      <p:sp>
        <p:nvSpPr>
          <p:cNvPr id="7" name="Slide Number Placeholder 6"/>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278135624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0153AE-4F0E-4DEF-AB39-190458C68A17}" type="datetimeFigureOut">
              <a:rPr lang="ar-SA" smtClean="0">
                <a:solidFill>
                  <a:prstClr val="white"/>
                </a:solidFill>
              </a:rPr>
              <a:pPr/>
              <a:t>04/04/1440</a:t>
            </a:fld>
            <a:endParaRPr lang="ar-SA">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0EB1C0-FA3A-4485-9C89-742756E44AE0}" type="slidenum">
              <a:rPr lang="ar-SA" smtClean="0">
                <a:solidFill>
                  <a:prstClr val="white"/>
                </a:solidFill>
              </a:rPr>
              <a:pPr/>
              <a:t>‹#›</a:t>
            </a:fld>
            <a:endParaRPr lang="ar-SA">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rtl="1"/>
            <a:endParaRPr lang="en-US">
              <a:solidFill>
                <a:prstClr val="white"/>
              </a:solidFill>
            </a:endParaRPr>
          </a:p>
        </p:txBody>
      </p:sp>
    </p:spTree>
    <p:extLst>
      <p:ext uri="{BB962C8B-B14F-4D97-AF65-F5344CB8AC3E}">
        <p14:creationId xmlns:p14="http://schemas.microsoft.com/office/powerpoint/2010/main" val="48849256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3780039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0153AE-4F0E-4DEF-AB39-190458C68A17}" type="datetimeFigureOut">
              <a:rPr lang="ar-SA" smtClean="0">
                <a:solidFill>
                  <a:prstClr val="black"/>
                </a:solidFill>
              </a:rPr>
              <a:pPr/>
              <a:t>04/04/1440</a:t>
            </a:fld>
            <a:endParaRPr lang="ar-SA">
              <a:solidFill>
                <a:prstClr val="black"/>
              </a:solidFill>
            </a:endParaRPr>
          </a:p>
        </p:txBody>
      </p:sp>
      <p:sp>
        <p:nvSpPr>
          <p:cNvPr id="5" name="Footer Placeholder 4"/>
          <p:cNvSpPr>
            <a:spLocks noGrp="1"/>
          </p:cNvSpPr>
          <p:nvPr>
            <p:ph type="ftr" sz="quarter" idx="11"/>
          </p:nvPr>
        </p:nvSpPr>
        <p:spPr/>
        <p:txBody>
          <a:bodyPr/>
          <a:lstStyle>
            <a:extLst/>
          </a:lstStyle>
          <a:p>
            <a:endParaRPr lang="ar-SA">
              <a:solidFill>
                <a:prstClr val="black"/>
              </a:solidFill>
            </a:endParaRPr>
          </a:p>
        </p:txBody>
      </p:sp>
      <p:sp>
        <p:nvSpPr>
          <p:cNvPr id="6" name="Slide Number Placeholder 5"/>
          <p:cNvSpPr>
            <a:spLocks noGrp="1"/>
          </p:cNvSpPr>
          <p:nvPr>
            <p:ph type="sldNum" sz="quarter" idx="12"/>
          </p:nvPr>
        </p:nvSpPr>
        <p:spPr/>
        <p:txBody>
          <a:bodyPr/>
          <a:lstStyle>
            <a:extLst/>
          </a:lstStyle>
          <a:p>
            <a:fld id="{3A0EB1C0-FA3A-4485-9C89-742756E44AE0}" type="slidenum">
              <a:rPr lang="ar-SA" smtClean="0">
                <a:solidFill>
                  <a:prstClr val="black"/>
                </a:solidFill>
              </a:rPr>
              <a:pPr/>
              <a:t>‹#›</a:t>
            </a:fld>
            <a:endParaRPr lang="ar-SA">
              <a:solidFill>
                <a:prstClr val="black"/>
              </a:solidFill>
            </a:endParaRPr>
          </a:p>
        </p:txBody>
      </p:sp>
    </p:spTree>
    <p:extLst>
      <p:ext uri="{BB962C8B-B14F-4D97-AF65-F5344CB8AC3E}">
        <p14:creationId xmlns:p14="http://schemas.microsoft.com/office/powerpoint/2010/main" val="3187623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r" rtl="1"/>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rtl="1"/>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rtl="1"/>
            <a:fld id="{6D0153AE-4F0E-4DEF-AB39-190458C68A17}" type="datetimeFigureOut">
              <a:rPr lang="ar-SA" smtClean="0">
                <a:solidFill>
                  <a:prstClr val="black"/>
                </a:solidFill>
              </a:rPr>
              <a:pPr rtl="1"/>
              <a:t>04/04/1440</a:t>
            </a:fld>
            <a:endParaRPr lang="ar-SA">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rtl="1"/>
            <a:endParaRPr lang="ar-SA">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rtl="1"/>
            <a:fld id="{3A0EB1C0-FA3A-4485-9C89-742756E44AE0}" type="slidenum">
              <a:rPr lang="ar-SA" smtClean="0">
                <a:solidFill>
                  <a:prstClr val="black"/>
                </a:solidFill>
              </a:rPr>
              <a:pPr rtl="1"/>
              <a:t>‹#›</a:t>
            </a:fld>
            <a:endParaRPr lang="ar-SA">
              <a:solidFill>
                <a:prstClr val="black"/>
              </a:solidFill>
            </a:endParaRPr>
          </a:p>
        </p:txBody>
      </p:sp>
    </p:spTree>
    <p:extLst>
      <p:ext uri="{BB962C8B-B14F-4D97-AF65-F5344CB8AC3E}">
        <p14:creationId xmlns:p14="http://schemas.microsoft.com/office/powerpoint/2010/main" val="1706655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199"/>
          </a:xfrm>
        </p:spPr>
        <p:txBody>
          <a:bodyPr>
            <a:normAutofit/>
          </a:bodyPr>
          <a:lstStyle/>
          <a:p>
            <a:pPr algn="ctr"/>
            <a:r>
              <a:rPr lang="en-US" sz="3200" b="1" dirty="0" smtClean="0"/>
              <a:t> </a:t>
            </a:r>
            <a:r>
              <a:rPr lang="ar-JO" sz="3200" b="1" dirty="0" smtClean="0"/>
              <a:t>الدرس 2-4: تبويبة الصفحة الرئيسية</a:t>
            </a:r>
            <a:endParaRPr lang="ar-SA" sz="3200" dirty="0"/>
          </a:p>
        </p:txBody>
      </p:sp>
      <p:sp>
        <p:nvSpPr>
          <p:cNvPr id="3" name="Subtitle 2"/>
          <p:cNvSpPr>
            <a:spLocks noGrp="1"/>
          </p:cNvSpPr>
          <p:nvPr>
            <p:ph type="subTitle" idx="1"/>
          </p:nvPr>
        </p:nvSpPr>
        <p:spPr>
          <a:xfrm>
            <a:off x="685800" y="1295400"/>
            <a:ext cx="7772400" cy="4724400"/>
          </a:xfrm>
        </p:spPr>
        <p:txBody>
          <a:bodyPr>
            <a:normAutofit/>
          </a:bodyPr>
          <a:lstStyle/>
          <a:p>
            <a:r>
              <a:rPr lang="ar-JO" dirty="0" smtClean="0"/>
              <a:t>بما أنك أصبحت الآن على معرفة بمكونات واجهة معالج النصوص "وورد"، حان الوقت للانتقال إلى تبويبة الصفحة الرئيسية. ستستخدم في اغلب الأحيان أوامر هذه التبويبة، وبالرغم من قيامنا بتغطية بعض هذه العناصر في السابق، فلا تقلق إذا وجدت نفسك عاجزا عن فهم وظيفة كل شيء، فسوف نقوم بتغطيتها بشكل مفصل أكثر قبل نهاية هذا الدليل.</a:t>
            </a:r>
            <a:endParaRPr lang="en-US" dirty="0" smtClean="0"/>
          </a:p>
          <a:p>
            <a:endParaRPr lang="ar-SA" dirty="0"/>
          </a:p>
        </p:txBody>
      </p:sp>
      <p:pic>
        <p:nvPicPr>
          <p:cNvPr id="4" name="صورة 25"/>
          <p:cNvPicPr/>
          <p:nvPr/>
        </p:nvPicPr>
        <p:blipFill>
          <a:blip r:embed="rId2" cstate="print"/>
          <a:srcRect/>
          <a:stretch>
            <a:fillRect/>
          </a:stretch>
        </p:blipFill>
        <p:spPr bwMode="auto">
          <a:xfrm>
            <a:off x="1066800" y="4114800"/>
            <a:ext cx="6934200" cy="1066800"/>
          </a:xfrm>
          <a:prstGeom prst="rect">
            <a:avLst/>
          </a:prstGeom>
          <a:noFill/>
          <a:ln w="9525">
            <a:noFill/>
            <a:miter lim="800000"/>
            <a:headEnd/>
            <a:tailEnd/>
          </a:ln>
        </p:spPr>
      </p:pic>
    </p:spTree>
    <p:extLst>
      <p:ext uri="{BB962C8B-B14F-4D97-AF65-F5344CB8AC3E}">
        <p14:creationId xmlns:p14="http://schemas.microsoft.com/office/powerpoint/2010/main" val="4121101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685800"/>
          </a:xfrm>
        </p:spPr>
        <p:txBody>
          <a:bodyPr>
            <a:normAutofit/>
          </a:bodyPr>
          <a:lstStyle/>
          <a:p>
            <a:r>
              <a:rPr lang="ar-JO" sz="2800" dirty="0" smtClean="0"/>
              <a:t>أوامر الرسومات التوضيحية</a:t>
            </a:r>
            <a:endParaRPr lang="ar-SA" sz="2800" dirty="0"/>
          </a:p>
        </p:txBody>
      </p:sp>
      <p:sp>
        <p:nvSpPr>
          <p:cNvPr id="3" name="Subtitle 2"/>
          <p:cNvSpPr>
            <a:spLocks noGrp="1"/>
          </p:cNvSpPr>
          <p:nvPr>
            <p:ph type="subTitle" idx="1"/>
          </p:nvPr>
        </p:nvSpPr>
        <p:spPr>
          <a:xfrm>
            <a:off x="685800" y="1066800"/>
            <a:ext cx="7772400" cy="4953000"/>
          </a:xfrm>
        </p:spPr>
        <p:txBody>
          <a:bodyPr/>
          <a:lstStyle/>
          <a:p>
            <a:r>
              <a:rPr lang="ar-JO" dirty="0" smtClean="0"/>
              <a:t>تعتبر المجموعة التالية أكثر المجموعات متعة، فهي تمكنك من إضافة رسومات توضيحية إلى المستند:</a:t>
            </a:r>
          </a:p>
          <a:p>
            <a:endParaRPr lang="ar-SA" dirty="0"/>
          </a:p>
        </p:txBody>
      </p:sp>
      <p:pic>
        <p:nvPicPr>
          <p:cNvPr id="4" name="صورة 15"/>
          <p:cNvPicPr/>
          <p:nvPr/>
        </p:nvPicPr>
        <p:blipFill>
          <a:blip r:embed="rId2" cstate="print"/>
          <a:srcRect/>
          <a:stretch>
            <a:fillRect/>
          </a:stretch>
        </p:blipFill>
        <p:spPr bwMode="auto">
          <a:xfrm>
            <a:off x="3276600" y="2819400"/>
            <a:ext cx="2724150" cy="952500"/>
          </a:xfrm>
          <a:prstGeom prst="rect">
            <a:avLst/>
          </a:prstGeom>
          <a:noFill/>
          <a:ln w="9525">
            <a:noFill/>
            <a:miter lim="800000"/>
            <a:headEnd/>
            <a:tailEnd/>
          </a:ln>
        </p:spPr>
      </p:pic>
    </p:spTree>
    <p:extLst>
      <p:ext uri="{BB962C8B-B14F-4D97-AF65-F5344CB8AC3E}">
        <p14:creationId xmlns:p14="http://schemas.microsoft.com/office/powerpoint/2010/main" val="2313511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61999"/>
          </a:xfrm>
        </p:spPr>
        <p:txBody>
          <a:bodyPr>
            <a:normAutofit/>
          </a:bodyPr>
          <a:lstStyle/>
          <a:p>
            <a:r>
              <a:rPr lang="ar-JO" sz="2800" dirty="0" smtClean="0"/>
              <a:t>أوامر الارتباطات</a:t>
            </a:r>
            <a:endParaRPr lang="ar-SA" sz="2800" dirty="0"/>
          </a:p>
        </p:txBody>
      </p:sp>
      <p:sp>
        <p:nvSpPr>
          <p:cNvPr id="3" name="Subtitle 2"/>
          <p:cNvSpPr>
            <a:spLocks noGrp="1"/>
          </p:cNvSpPr>
          <p:nvPr>
            <p:ph type="subTitle" idx="1"/>
          </p:nvPr>
        </p:nvSpPr>
        <p:spPr>
          <a:xfrm>
            <a:off x="685800" y="1143000"/>
            <a:ext cx="7772400" cy="4876800"/>
          </a:xfrm>
        </p:spPr>
        <p:txBody>
          <a:bodyPr>
            <a:normAutofit/>
          </a:bodyPr>
          <a:lstStyle/>
          <a:p>
            <a:r>
              <a:rPr lang="ar-JO" dirty="0" smtClean="0"/>
              <a:t>تمكنك المجموعة الرابعة في تبويبة الإدراج من إنشاء ارتباطات مع مواقع على الإنترنت (تسمى ارتباطات تشعبية) بالإضافة إلى أماكن أخرى بالمستند مثل (الإشارات المرجعية والإسناد الترافقي). </a:t>
            </a:r>
          </a:p>
          <a:p>
            <a:endParaRPr lang="ar-SA" dirty="0"/>
          </a:p>
        </p:txBody>
      </p:sp>
      <p:pic>
        <p:nvPicPr>
          <p:cNvPr id="4" name="صورة 14"/>
          <p:cNvPicPr/>
          <p:nvPr/>
        </p:nvPicPr>
        <p:blipFill>
          <a:blip r:embed="rId2" cstate="print"/>
          <a:srcRect/>
          <a:stretch>
            <a:fillRect/>
          </a:stretch>
        </p:blipFill>
        <p:spPr bwMode="auto">
          <a:xfrm>
            <a:off x="3581400" y="3124200"/>
            <a:ext cx="1963986" cy="947451"/>
          </a:xfrm>
          <a:prstGeom prst="rect">
            <a:avLst/>
          </a:prstGeom>
          <a:noFill/>
          <a:ln w="9525">
            <a:noFill/>
            <a:miter lim="800000"/>
            <a:headEnd/>
            <a:tailEnd/>
          </a:ln>
        </p:spPr>
      </p:pic>
    </p:spTree>
    <p:extLst>
      <p:ext uri="{BB962C8B-B14F-4D97-AF65-F5344CB8AC3E}">
        <p14:creationId xmlns:p14="http://schemas.microsoft.com/office/powerpoint/2010/main" val="52275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799"/>
          </a:xfrm>
        </p:spPr>
        <p:txBody>
          <a:bodyPr/>
          <a:lstStyle/>
          <a:p>
            <a:r>
              <a:rPr lang="ar-JO" dirty="0" smtClean="0"/>
              <a:t>أوامر الرأٍس والتذييل</a:t>
            </a:r>
            <a:endParaRPr lang="ar-SA" dirty="0"/>
          </a:p>
        </p:txBody>
      </p:sp>
      <p:sp>
        <p:nvSpPr>
          <p:cNvPr id="3" name="Subtitle 2"/>
          <p:cNvSpPr>
            <a:spLocks noGrp="1"/>
          </p:cNvSpPr>
          <p:nvPr>
            <p:ph type="subTitle" idx="1"/>
          </p:nvPr>
        </p:nvSpPr>
        <p:spPr>
          <a:xfrm>
            <a:off x="685800" y="1143000"/>
            <a:ext cx="7772400" cy="4876800"/>
          </a:xfrm>
        </p:spPr>
        <p:txBody>
          <a:bodyPr>
            <a:normAutofit/>
          </a:bodyPr>
          <a:lstStyle/>
          <a:p>
            <a:r>
              <a:rPr lang="ar-JO" dirty="0" smtClean="0"/>
              <a:t>إن الرأس والتذييل هما النص الموجود في أعلى أو أسفل كل صفحة على التوالي. وتتيح لك هذه المجموعة إضافة رأس أو تذييل أو أرقام صفحات بسيطة:</a:t>
            </a:r>
            <a:endParaRPr lang="en-US" dirty="0" smtClean="0"/>
          </a:p>
          <a:p>
            <a:endParaRPr lang="ar-SA" dirty="0"/>
          </a:p>
        </p:txBody>
      </p:sp>
      <p:pic>
        <p:nvPicPr>
          <p:cNvPr id="4" name="صورة 13"/>
          <p:cNvPicPr/>
          <p:nvPr/>
        </p:nvPicPr>
        <p:blipFill>
          <a:blip r:embed="rId2" cstate="print"/>
          <a:srcRect/>
          <a:stretch>
            <a:fillRect/>
          </a:stretch>
        </p:blipFill>
        <p:spPr bwMode="auto">
          <a:xfrm>
            <a:off x="3429000" y="3124200"/>
            <a:ext cx="2667000" cy="1447800"/>
          </a:xfrm>
          <a:prstGeom prst="rect">
            <a:avLst/>
          </a:prstGeom>
          <a:noFill/>
          <a:ln w="9525">
            <a:noFill/>
            <a:miter lim="800000"/>
            <a:headEnd/>
            <a:tailEnd/>
          </a:ln>
        </p:spPr>
      </p:pic>
    </p:spTree>
    <p:extLst>
      <p:ext uri="{BB962C8B-B14F-4D97-AF65-F5344CB8AC3E}">
        <p14:creationId xmlns:p14="http://schemas.microsoft.com/office/powerpoint/2010/main" val="3881224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609600"/>
          </a:xfrm>
        </p:spPr>
        <p:txBody>
          <a:bodyPr>
            <a:normAutofit/>
          </a:bodyPr>
          <a:lstStyle/>
          <a:p>
            <a:r>
              <a:rPr lang="ar-JO" sz="2800" dirty="0" smtClean="0"/>
              <a:t>أوامر النص</a:t>
            </a:r>
            <a:endParaRPr lang="ar-SA" sz="2800" dirty="0"/>
          </a:p>
        </p:txBody>
      </p:sp>
      <p:sp>
        <p:nvSpPr>
          <p:cNvPr id="3" name="Subtitle 2"/>
          <p:cNvSpPr>
            <a:spLocks noGrp="1"/>
          </p:cNvSpPr>
          <p:nvPr>
            <p:ph type="subTitle" idx="1"/>
          </p:nvPr>
        </p:nvSpPr>
        <p:spPr>
          <a:xfrm>
            <a:off x="1371600" y="1219200"/>
            <a:ext cx="7010400" cy="4876800"/>
          </a:xfrm>
        </p:spPr>
        <p:txBody>
          <a:bodyPr/>
          <a:lstStyle/>
          <a:p>
            <a:r>
              <a:rPr lang="ar-JO" dirty="0" smtClean="0"/>
              <a:t>تحتوي المجموعة التالية على عناصر متنوعة.</a:t>
            </a:r>
          </a:p>
          <a:p>
            <a:pPr algn="r">
              <a:buFont typeface="Wingdings" pitchFamily="2" charset="2"/>
              <a:buChar char="Ø"/>
            </a:pPr>
            <a:r>
              <a:rPr lang="ar-JO" b="1" dirty="0" smtClean="0"/>
              <a:t>مربع النص</a:t>
            </a:r>
          </a:p>
          <a:p>
            <a:pPr algn="r">
              <a:buFont typeface="Wingdings" pitchFamily="2" charset="2"/>
              <a:buChar char="Ø"/>
            </a:pPr>
            <a:r>
              <a:rPr lang="ar-JO" b="1" dirty="0" smtClean="0"/>
              <a:t>الأجزاء السريعة</a:t>
            </a:r>
          </a:p>
          <a:p>
            <a:pPr algn="r">
              <a:buFont typeface="Wingdings" pitchFamily="2" charset="2"/>
              <a:buChar char="Ø"/>
            </a:pPr>
            <a:r>
              <a:rPr lang="en-US" b="1" dirty="0" smtClean="0"/>
              <a:t>WordArt</a:t>
            </a:r>
            <a:endParaRPr lang="ar-JO" b="1" dirty="0" smtClean="0"/>
          </a:p>
          <a:p>
            <a:pPr algn="r">
              <a:buFont typeface="Wingdings" pitchFamily="2" charset="2"/>
              <a:buChar char="Ø"/>
            </a:pPr>
            <a:r>
              <a:rPr lang="ar-JO" b="1" dirty="0" smtClean="0"/>
              <a:t>إسقاط الأحرف الاستهلالية</a:t>
            </a:r>
          </a:p>
          <a:p>
            <a:pPr algn="r">
              <a:buFont typeface="Wingdings" pitchFamily="2" charset="2"/>
              <a:buChar char="Ø"/>
            </a:pPr>
            <a:r>
              <a:rPr lang="ar-JO" b="1" dirty="0" smtClean="0"/>
              <a:t>سطر التوقيع</a:t>
            </a:r>
          </a:p>
          <a:p>
            <a:pPr algn="r">
              <a:buFont typeface="Wingdings" pitchFamily="2" charset="2"/>
              <a:buChar char="Ø"/>
            </a:pPr>
            <a:r>
              <a:rPr lang="ar-JO" b="1" dirty="0" smtClean="0"/>
              <a:t>التاريخ والوقت</a:t>
            </a:r>
          </a:p>
          <a:p>
            <a:pPr algn="r">
              <a:buFont typeface="Wingdings" pitchFamily="2" charset="2"/>
              <a:buChar char="Ø"/>
            </a:pPr>
            <a:r>
              <a:rPr lang="ar-JO" b="1" dirty="0" smtClean="0"/>
              <a:t>الكائن</a:t>
            </a:r>
          </a:p>
          <a:p>
            <a:pPr algn="r"/>
            <a:endParaRPr lang="en-US" dirty="0" smtClean="0"/>
          </a:p>
          <a:p>
            <a:endParaRPr lang="ar-SA" dirty="0"/>
          </a:p>
        </p:txBody>
      </p:sp>
      <p:pic>
        <p:nvPicPr>
          <p:cNvPr id="4" name="صورة 11"/>
          <p:cNvPicPr/>
          <p:nvPr/>
        </p:nvPicPr>
        <p:blipFill>
          <a:blip r:embed="rId2" cstate="print"/>
          <a:srcRect/>
          <a:stretch>
            <a:fillRect/>
          </a:stretch>
        </p:blipFill>
        <p:spPr bwMode="auto">
          <a:xfrm>
            <a:off x="1981200" y="4419600"/>
            <a:ext cx="2981325" cy="1009650"/>
          </a:xfrm>
          <a:prstGeom prst="rect">
            <a:avLst/>
          </a:prstGeom>
          <a:noFill/>
          <a:ln w="9525">
            <a:noFill/>
            <a:miter lim="800000"/>
            <a:headEnd/>
            <a:tailEnd/>
          </a:ln>
        </p:spPr>
      </p:pic>
    </p:spTree>
    <p:extLst>
      <p:ext uri="{BB962C8B-B14F-4D97-AF65-F5344CB8AC3E}">
        <p14:creationId xmlns:p14="http://schemas.microsoft.com/office/powerpoint/2010/main" val="3637019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5800"/>
          </a:xfrm>
        </p:spPr>
        <p:txBody>
          <a:bodyPr>
            <a:normAutofit/>
          </a:bodyPr>
          <a:lstStyle/>
          <a:p>
            <a:r>
              <a:rPr lang="ar-JO" sz="2800" b="1" dirty="0" smtClean="0"/>
              <a:t>أوامر الرموز</a:t>
            </a:r>
            <a:endParaRPr lang="ar-SA" sz="2800" dirty="0"/>
          </a:p>
        </p:txBody>
      </p:sp>
      <p:sp>
        <p:nvSpPr>
          <p:cNvPr id="3" name="Subtitle 2"/>
          <p:cNvSpPr>
            <a:spLocks noGrp="1"/>
          </p:cNvSpPr>
          <p:nvPr>
            <p:ph type="subTitle" idx="1"/>
          </p:nvPr>
        </p:nvSpPr>
        <p:spPr>
          <a:xfrm>
            <a:off x="685800" y="1066800"/>
            <a:ext cx="7772400" cy="4953000"/>
          </a:xfrm>
        </p:spPr>
        <p:txBody>
          <a:bodyPr>
            <a:normAutofit/>
          </a:bodyPr>
          <a:lstStyle/>
          <a:p>
            <a:r>
              <a:rPr lang="ar-JO" dirty="0" smtClean="0"/>
              <a:t>يسمح لك الجزء الأخير من تبويبة الإدراج بإضافة معادلات أو رموز للمستند:</a:t>
            </a:r>
            <a:endParaRPr lang="en-US" dirty="0" smtClean="0"/>
          </a:p>
          <a:p>
            <a:r>
              <a:rPr lang="ar-JO" dirty="0" smtClean="0"/>
              <a:t> </a:t>
            </a:r>
            <a:endParaRPr lang="en-US" dirty="0" smtClean="0"/>
          </a:p>
          <a:p>
            <a:r>
              <a:rPr lang="ar-JO" dirty="0" smtClean="0"/>
              <a:t>عندما تقوم بالنقر على إحداها سيعرض لك كل عنصر منهما قائمة من الخيارات، كما ترى فإن إدراج معادلات معقدة أمرٌ سهل عن طريق النقر مرتين</a:t>
            </a:r>
          </a:p>
          <a:p>
            <a:endParaRPr lang="ar-SA" dirty="0"/>
          </a:p>
        </p:txBody>
      </p:sp>
      <p:pic>
        <p:nvPicPr>
          <p:cNvPr id="4" name="صورة 10"/>
          <p:cNvPicPr/>
          <p:nvPr/>
        </p:nvPicPr>
        <p:blipFill>
          <a:blip r:embed="rId2" cstate="print"/>
          <a:srcRect/>
          <a:stretch>
            <a:fillRect/>
          </a:stretch>
        </p:blipFill>
        <p:spPr bwMode="auto">
          <a:xfrm>
            <a:off x="3810000" y="4038600"/>
            <a:ext cx="1468227" cy="947450"/>
          </a:xfrm>
          <a:prstGeom prst="rect">
            <a:avLst/>
          </a:prstGeom>
          <a:noFill/>
          <a:ln w="9525">
            <a:noFill/>
            <a:miter lim="800000"/>
            <a:headEnd/>
            <a:tailEnd/>
          </a:ln>
        </p:spPr>
      </p:pic>
    </p:spTree>
    <p:extLst>
      <p:ext uri="{BB962C8B-B14F-4D97-AF65-F5344CB8AC3E}">
        <p14:creationId xmlns:p14="http://schemas.microsoft.com/office/powerpoint/2010/main" val="1400538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761999"/>
          </a:xfrm>
        </p:spPr>
        <p:txBody>
          <a:bodyPr>
            <a:normAutofit/>
          </a:bodyPr>
          <a:lstStyle/>
          <a:p>
            <a:pPr algn="ctr"/>
            <a:r>
              <a:rPr lang="ar-JO" sz="3200" dirty="0" smtClean="0"/>
              <a:t>الدرس 2-6: تبويبة العرض</a:t>
            </a:r>
            <a:endParaRPr lang="ar-SA" sz="3200" dirty="0"/>
          </a:p>
        </p:txBody>
      </p:sp>
      <p:sp>
        <p:nvSpPr>
          <p:cNvPr id="3" name="Subtitle 2"/>
          <p:cNvSpPr>
            <a:spLocks noGrp="1"/>
          </p:cNvSpPr>
          <p:nvPr>
            <p:ph type="subTitle" idx="1"/>
          </p:nvPr>
        </p:nvSpPr>
        <p:spPr>
          <a:xfrm>
            <a:off x="685800" y="1066800"/>
            <a:ext cx="7772400" cy="4953000"/>
          </a:xfrm>
        </p:spPr>
        <p:txBody>
          <a:bodyPr>
            <a:normAutofit/>
          </a:bodyPr>
          <a:lstStyle/>
          <a:p>
            <a:r>
              <a:rPr lang="ar-JO" dirty="0" smtClean="0"/>
              <a:t>التبويبة الأخيرة التي سنتعرف عليها في هذا الجزء هي تبويبة العرض. وكما يمكن أن تتخيل، ستسمح لك هذه التبويبة بعرض المستند بعدة طرق. </a:t>
            </a:r>
            <a:endParaRPr lang="en-US" dirty="0" smtClean="0"/>
          </a:p>
          <a:p>
            <a:endParaRPr lang="ar-SA" dirty="0"/>
          </a:p>
        </p:txBody>
      </p:sp>
      <p:pic>
        <p:nvPicPr>
          <p:cNvPr id="4" name="صورة 8"/>
          <p:cNvPicPr/>
          <p:nvPr/>
        </p:nvPicPr>
        <p:blipFill>
          <a:blip r:embed="rId2" cstate="print"/>
          <a:srcRect/>
          <a:stretch>
            <a:fillRect/>
          </a:stretch>
        </p:blipFill>
        <p:spPr bwMode="auto">
          <a:xfrm>
            <a:off x="2209800" y="4038600"/>
            <a:ext cx="5086350" cy="733425"/>
          </a:xfrm>
          <a:prstGeom prst="rect">
            <a:avLst/>
          </a:prstGeom>
          <a:noFill/>
          <a:ln w="9525">
            <a:noFill/>
            <a:miter lim="800000"/>
            <a:headEnd/>
            <a:tailEnd/>
          </a:ln>
        </p:spPr>
      </p:pic>
    </p:spTree>
    <p:extLst>
      <p:ext uri="{BB962C8B-B14F-4D97-AF65-F5344CB8AC3E}">
        <p14:creationId xmlns:p14="http://schemas.microsoft.com/office/powerpoint/2010/main" val="2124310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
          </a:xfrm>
        </p:spPr>
        <p:txBody>
          <a:bodyPr>
            <a:normAutofit/>
          </a:bodyPr>
          <a:lstStyle/>
          <a:p>
            <a:r>
              <a:rPr lang="ar-JO" sz="2800" dirty="0" smtClean="0"/>
              <a:t>أوامر طرق عرض المستندات</a:t>
            </a:r>
            <a:endParaRPr lang="ar-SA" sz="2800" dirty="0"/>
          </a:p>
        </p:txBody>
      </p:sp>
      <p:sp>
        <p:nvSpPr>
          <p:cNvPr id="3" name="Subtitle 2"/>
          <p:cNvSpPr>
            <a:spLocks noGrp="1"/>
          </p:cNvSpPr>
          <p:nvPr>
            <p:ph type="subTitle" idx="1"/>
          </p:nvPr>
        </p:nvSpPr>
        <p:spPr>
          <a:xfrm>
            <a:off x="1066800" y="1066800"/>
            <a:ext cx="7315200" cy="4953000"/>
          </a:xfrm>
        </p:spPr>
        <p:txBody>
          <a:bodyPr>
            <a:normAutofit/>
          </a:bodyPr>
          <a:lstStyle/>
          <a:p>
            <a:r>
              <a:rPr lang="ar-JO" dirty="0" smtClean="0"/>
              <a:t>يقدم لك هذا الجزء من التبويبة طرق مختلفة لعرض المستند.</a:t>
            </a:r>
          </a:p>
          <a:p>
            <a:pPr algn="r"/>
            <a:endParaRPr lang="ar-JO" dirty="0" smtClean="0"/>
          </a:p>
          <a:p>
            <a:pPr algn="r"/>
            <a:endParaRPr lang="ar-JO" dirty="0" smtClean="0"/>
          </a:p>
          <a:p>
            <a:pPr algn="r"/>
            <a:r>
              <a:rPr lang="ar-JO" dirty="0" smtClean="0"/>
              <a:t>كل ما عليك فعله هو النقر على طريقة العرض التي تريدها. وتشرح كل طريقة عرض نفسها بطريقة رائعة. </a:t>
            </a:r>
          </a:p>
          <a:p>
            <a:pPr algn="r"/>
            <a:r>
              <a:rPr lang="ar-JO" dirty="0" smtClean="0"/>
              <a:t>فيمكن أن ترى المستند كما سيظهر على الورقة (تخطيط الطباعة) أو القراءة في وضع ملء الشاشة أو كما ستظهر على صفحة الويب أو في صيغة المخطط التفصيلي أو في صيغة المسودة (التي ستعرض سمات اقل). وتتوفر أوامر طرق العرض أيضا في شريط المعلومات</a:t>
            </a:r>
          </a:p>
          <a:p>
            <a:pPr algn="r"/>
            <a:endParaRPr lang="ar-JO" dirty="0" smtClean="0"/>
          </a:p>
          <a:p>
            <a:endParaRPr lang="ar-SA" dirty="0"/>
          </a:p>
        </p:txBody>
      </p:sp>
      <p:pic>
        <p:nvPicPr>
          <p:cNvPr id="4" name="صورة 7"/>
          <p:cNvPicPr/>
          <p:nvPr/>
        </p:nvPicPr>
        <p:blipFill>
          <a:blip r:embed="rId2" cstate="print"/>
          <a:srcRect/>
          <a:stretch>
            <a:fillRect/>
          </a:stretch>
        </p:blipFill>
        <p:spPr bwMode="auto">
          <a:xfrm>
            <a:off x="3657600" y="1600200"/>
            <a:ext cx="2428875" cy="904875"/>
          </a:xfrm>
          <a:prstGeom prst="rect">
            <a:avLst/>
          </a:prstGeom>
          <a:noFill/>
          <a:ln w="9525">
            <a:noFill/>
            <a:miter lim="800000"/>
            <a:headEnd/>
            <a:tailEnd/>
          </a:ln>
        </p:spPr>
      </p:pic>
      <p:pic>
        <p:nvPicPr>
          <p:cNvPr id="5" name="صورة 6"/>
          <p:cNvPicPr/>
          <p:nvPr/>
        </p:nvPicPr>
        <p:blipFill>
          <a:blip r:embed="rId3" cstate="print"/>
          <a:srcRect/>
          <a:stretch>
            <a:fillRect/>
          </a:stretch>
        </p:blipFill>
        <p:spPr bwMode="auto">
          <a:xfrm>
            <a:off x="3962400" y="5334000"/>
            <a:ext cx="1595966" cy="495300"/>
          </a:xfrm>
          <a:prstGeom prst="rect">
            <a:avLst/>
          </a:prstGeom>
          <a:noFill/>
          <a:ln w="9525">
            <a:noFill/>
            <a:miter lim="800000"/>
            <a:headEnd/>
            <a:tailEnd/>
          </a:ln>
        </p:spPr>
      </p:pic>
    </p:spTree>
    <p:extLst>
      <p:ext uri="{BB962C8B-B14F-4D97-AF65-F5344CB8AC3E}">
        <p14:creationId xmlns:p14="http://schemas.microsoft.com/office/powerpoint/2010/main" val="1872924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3401"/>
          </a:xfrm>
        </p:spPr>
        <p:txBody>
          <a:bodyPr>
            <a:normAutofit/>
          </a:bodyPr>
          <a:lstStyle/>
          <a:p>
            <a:r>
              <a:rPr lang="ar-JO" sz="2800" dirty="0" smtClean="0"/>
              <a:t>أوامر الإظهار</a:t>
            </a:r>
            <a:endParaRPr lang="ar-SA" sz="2800" dirty="0"/>
          </a:p>
        </p:txBody>
      </p:sp>
      <p:sp>
        <p:nvSpPr>
          <p:cNvPr id="3" name="Subtitle 2"/>
          <p:cNvSpPr>
            <a:spLocks noGrp="1"/>
          </p:cNvSpPr>
          <p:nvPr>
            <p:ph type="subTitle" idx="1"/>
          </p:nvPr>
        </p:nvSpPr>
        <p:spPr>
          <a:xfrm>
            <a:off x="1143000" y="838200"/>
            <a:ext cx="7162800" cy="1295400"/>
          </a:xfrm>
        </p:spPr>
        <p:txBody>
          <a:bodyPr/>
          <a:lstStyle/>
          <a:p>
            <a:r>
              <a:rPr lang="ar-JO" dirty="0" smtClean="0"/>
              <a:t>تمكنك هذه المجموعة من إضافة أو حذف العناصر التي تريدها من شاشة معالج النصوص "وورد":</a:t>
            </a:r>
          </a:p>
          <a:p>
            <a:pPr algn="r"/>
            <a:endParaRPr lang="en-US" dirty="0" smtClean="0"/>
          </a:p>
          <a:p>
            <a:endParaRPr lang="ar-SA" dirty="0"/>
          </a:p>
        </p:txBody>
      </p:sp>
      <p:pic>
        <p:nvPicPr>
          <p:cNvPr id="4" name="صورة 5"/>
          <p:cNvPicPr/>
          <p:nvPr/>
        </p:nvPicPr>
        <p:blipFill>
          <a:blip r:embed="rId2" cstate="print"/>
          <a:srcRect/>
          <a:stretch>
            <a:fillRect/>
          </a:stretch>
        </p:blipFill>
        <p:spPr bwMode="auto">
          <a:xfrm>
            <a:off x="3810000" y="1752600"/>
            <a:ext cx="1545346" cy="947450"/>
          </a:xfrm>
          <a:prstGeom prst="rect">
            <a:avLst/>
          </a:prstGeom>
          <a:noFill/>
          <a:ln w="9525">
            <a:noFill/>
            <a:miter lim="800000"/>
            <a:headEnd/>
            <a:tailEnd/>
          </a:ln>
        </p:spPr>
      </p:pic>
      <p:sp>
        <p:nvSpPr>
          <p:cNvPr id="5" name="Title 1"/>
          <p:cNvSpPr txBox="1">
            <a:spLocks/>
          </p:cNvSpPr>
          <p:nvPr/>
        </p:nvSpPr>
        <p:spPr>
          <a:xfrm>
            <a:off x="685800" y="3048000"/>
            <a:ext cx="7772400" cy="533399"/>
          </a:xfrm>
          <a:prstGeom prst="rect">
            <a:avLst/>
          </a:prstGeom>
        </p:spPr>
        <p:txBody>
          <a:bodyPr vert="horz" anchor="b">
            <a:normAutofit/>
            <a:scene3d>
              <a:camera prst="orthographicFront"/>
              <a:lightRig rig="soft" dir="t"/>
            </a:scene3d>
            <a:sp3d prstMaterial="softEdge">
              <a:bevelT w="25400" h="25400"/>
            </a:sp3d>
          </a:bodyPr>
          <a:lstStyle/>
          <a:p>
            <a:pPr algn="r" rtl="1">
              <a:spcBef>
                <a:spcPct val="0"/>
              </a:spcBef>
              <a:defRPr/>
            </a:pPr>
            <a:r>
              <a:rPr lang="ar-JO" sz="2800" b="1" u="sng" smtClean="0">
                <a:solidFill>
                  <a:srgbClr val="464646"/>
                </a:solidFill>
                <a:effectLst>
                  <a:outerShdw blurRad="31750" dist="25400" dir="5400000" algn="tl" rotWithShape="0">
                    <a:srgbClr val="000000">
                      <a:alpha val="25000"/>
                    </a:srgbClr>
                  </a:outerShdw>
                </a:effectLst>
              </a:rPr>
              <a:t>أوامر التكبير/التصغير</a:t>
            </a:r>
            <a:endParaRPr lang="ar-SA" sz="2800" b="1" u="sng" dirty="0">
              <a:solidFill>
                <a:srgbClr val="464646"/>
              </a:solidFill>
              <a:effectLst>
                <a:outerShdw blurRad="31750" dist="25400" dir="5400000" algn="tl" rotWithShape="0">
                  <a:srgbClr val="000000">
                    <a:alpha val="25000"/>
                  </a:srgbClr>
                </a:outerShdw>
              </a:effectLst>
            </a:endParaRPr>
          </a:p>
        </p:txBody>
      </p:sp>
      <p:sp>
        <p:nvSpPr>
          <p:cNvPr id="6" name="Subtitle 2"/>
          <p:cNvSpPr txBox="1">
            <a:spLocks/>
          </p:cNvSpPr>
          <p:nvPr/>
        </p:nvSpPr>
        <p:spPr>
          <a:xfrm>
            <a:off x="609600" y="3657600"/>
            <a:ext cx="7772400" cy="2133600"/>
          </a:xfrm>
          <a:prstGeom prst="rect">
            <a:avLst/>
          </a:prstGeom>
        </p:spPr>
        <p:txBody>
          <a:bodyPr vert="horz" lIns="45720" rIns="45720">
            <a:normAutofit/>
          </a:bodyPr>
          <a:lstStyle/>
          <a:p>
            <a:pPr marR="64008" algn="r" rtl="1">
              <a:spcBef>
                <a:spcPts val="400"/>
              </a:spcBef>
              <a:buClr>
                <a:srgbClr val="2DA2BF"/>
              </a:buClr>
              <a:buSzPct val="68000"/>
              <a:buFont typeface="Wingdings 3"/>
              <a:buNone/>
              <a:defRPr/>
            </a:pPr>
            <a:r>
              <a:rPr lang="ar-JO" sz="2700" smtClean="0">
                <a:solidFill>
                  <a:srgbClr val="464646"/>
                </a:solidFill>
              </a:rPr>
              <a:t>تمكننا مجموعتنا التالية من تكبير وتصغير الصفحة</a:t>
            </a:r>
          </a:p>
          <a:p>
            <a:pPr marR="64008" algn="r" rtl="1">
              <a:spcBef>
                <a:spcPts val="400"/>
              </a:spcBef>
              <a:buClr>
                <a:srgbClr val="2DA2BF"/>
              </a:buClr>
              <a:buSzPct val="68000"/>
              <a:buFont typeface="Wingdings 3"/>
              <a:buNone/>
              <a:defRPr/>
            </a:pPr>
            <a:endParaRPr lang="ar-SA" sz="2700" dirty="0">
              <a:solidFill>
                <a:srgbClr val="464646"/>
              </a:solidFill>
            </a:endParaRPr>
          </a:p>
        </p:txBody>
      </p:sp>
      <p:pic>
        <p:nvPicPr>
          <p:cNvPr id="7" name="صورة 4"/>
          <p:cNvPicPr/>
          <p:nvPr/>
        </p:nvPicPr>
        <p:blipFill>
          <a:blip r:embed="rId3" cstate="print"/>
          <a:srcRect/>
          <a:stretch>
            <a:fillRect/>
          </a:stretch>
        </p:blipFill>
        <p:spPr bwMode="auto">
          <a:xfrm>
            <a:off x="4038600" y="4572000"/>
            <a:ext cx="2181224" cy="1076326"/>
          </a:xfrm>
          <a:prstGeom prst="rect">
            <a:avLst/>
          </a:prstGeom>
          <a:noFill/>
          <a:ln w="9525">
            <a:noFill/>
            <a:miter lim="800000"/>
            <a:headEnd/>
            <a:tailEnd/>
          </a:ln>
        </p:spPr>
      </p:pic>
    </p:spTree>
    <p:extLst>
      <p:ext uri="{BB962C8B-B14F-4D97-AF65-F5344CB8AC3E}">
        <p14:creationId xmlns:p14="http://schemas.microsoft.com/office/powerpoint/2010/main" val="4179612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10562"/>
          </a:xfrm>
        </p:spPr>
        <p:txBody>
          <a:bodyPr>
            <a:normAutofit/>
          </a:bodyPr>
          <a:lstStyle/>
          <a:p>
            <a:r>
              <a:rPr lang="ar-JO" sz="2800" dirty="0" smtClean="0"/>
              <a:t>أوامر النافذة</a:t>
            </a:r>
            <a:endParaRPr lang="ar-SA" sz="2800" dirty="0"/>
          </a:p>
        </p:txBody>
      </p:sp>
      <p:sp>
        <p:nvSpPr>
          <p:cNvPr id="3" name="Subtitle 2"/>
          <p:cNvSpPr>
            <a:spLocks noGrp="1"/>
          </p:cNvSpPr>
          <p:nvPr>
            <p:ph type="subTitle" idx="1"/>
          </p:nvPr>
        </p:nvSpPr>
        <p:spPr>
          <a:xfrm>
            <a:off x="609600" y="990600"/>
            <a:ext cx="7772400" cy="5029200"/>
          </a:xfrm>
        </p:spPr>
        <p:txBody>
          <a:bodyPr/>
          <a:lstStyle/>
          <a:p>
            <a:r>
              <a:rPr lang="ar-JO" dirty="0" smtClean="0"/>
              <a:t>يتحكم هذا الجزء من تبويبة العرض في كيفية ترتيب الإطارات:</a:t>
            </a:r>
            <a:endParaRPr lang="en-US" dirty="0" smtClean="0"/>
          </a:p>
          <a:p>
            <a:endParaRPr lang="ar-SA" dirty="0"/>
          </a:p>
        </p:txBody>
      </p:sp>
      <p:pic>
        <p:nvPicPr>
          <p:cNvPr id="4" name="صورة 2"/>
          <p:cNvPicPr/>
          <p:nvPr/>
        </p:nvPicPr>
        <p:blipFill>
          <a:blip r:embed="rId2" cstate="print"/>
          <a:srcRect/>
          <a:stretch>
            <a:fillRect/>
          </a:stretch>
        </p:blipFill>
        <p:spPr bwMode="auto">
          <a:xfrm>
            <a:off x="2819400" y="2667000"/>
            <a:ext cx="3400425" cy="914400"/>
          </a:xfrm>
          <a:prstGeom prst="rect">
            <a:avLst/>
          </a:prstGeom>
          <a:noFill/>
          <a:ln w="9525">
            <a:noFill/>
            <a:miter lim="800000"/>
            <a:headEnd/>
            <a:tailEnd/>
          </a:ln>
        </p:spPr>
      </p:pic>
    </p:spTree>
    <p:extLst>
      <p:ext uri="{BB962C8B-B14F-4D97-AF65-F5344CB8AC3E}">
        <p14:creationId xmlns:p14="http://schemas.microsoft.com/office/powerpoint/2010/main" val="1745908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normAutofit/>
          </a:bodyPr>
          <a:lstStyle/>
          <a:p>
            <a:r>
              <a:rPr lang="ar-JO" sz="2800" dirty="0" smtClean="0"/>
              <a:t>أوامر وحدات الماكرو</a:t>
            </a:r>
            <a:endParaRPr lang="ar-SA" sz="2800" dirty="0"/>
          </a:p>
        </p:txBody>
      </p:sp>
      <p:sp>
        <p:nvSpPr>
          <p:cNvPr id="3" name="Subtitle 2"/>
          <p:cNvSpPr>
            <a:spLocks noGrp="1"/>
          </p:cNvSpPr>
          <p:nvPr>
            <p:ph type="subTitle" idx="1"/>
          </p:nvPr>
        </p:nvSpPr>
        <p:spPr>
          <a:xfrm>
            <a:off x="914400" y="1066800"/>
            <a:ext cx="7467600" cy="5029200"/>
          </a:xfrm>
        </p:spPr>
        <p:txBody>
          <a:bodyPr>
            <a:normAutofit/>
          </a:bodyPr>
          <a:lstStyle/>
          <a:p>
            <a:r>
              <a:rPr lang="ar-JO" dirty="0" smtClean="0"/>
              <a:t>يفتح لك الزر الأخير في تبويبة العرض مربع حوار وحدات الماكرو. فإذا قمت بالنقر على سهم الإسدال سترى قائمة تتعلق بوحدات الماكرو.</a:t>
            </a:r>
          </a:p>
          <a:p>
            <a:endParaRPr lang="ar-JO" dirty="0" smtClean="0"/>
          </a:p>
          <a:p>
            <a:endParaRPr lang="ar-JO" dirty="0" smtClean="0"/>
          </a:p>
          <a:p>
            <a:endParaRPr lang="ar-JO" dirty="0" smtClean="0"/>
          </a:p>
          <a:p>
            <a:pPr algn="r"/>
            <a:r>
              <a:rPr lang="ar-JO" dirty="0" smtClean="0"/>
              <a:t>وحدات الماكرو هي عبارة عن حلقات مسجلة من الأوامر التي بإمكانك استخدامها مرة تلو الأخرى. وهي تمكنك من أداء أكثر من وظيفة عن طريق بعض النقرات.</a:t>
            </a:r>
          </a:p>
          <a:p>
            <a:endParaRPr lang="ar-SA" dirty="0"/>
          </a:p>
        </p:txBody>
      </p:sp>
      <p:pic>
        <p:nvPicPr>
          <p:cNvPr id="4" name="صورة 1"/>
          <p:cNvPicPr/>
          <p:nvPr/>
        </p:nvPicPr>
        <p:blipFill>
          <a:blip r:embed="rId2" cstate="print"/>
          <a:srcRect/>
          <a:stretch>
            <a:fillRect/>
          </a:stretch>
        </p:blipFill>
        <p:spPr bwMode="auto">
          <a:xfrm>
            <a:off x="3352800" y="2133600"/>
            <a:ext cx="2456669" cy="1344058"/>
          </a:xfrm>
          <a:prstGeom prst="rect">
            <a:avLst/>
          </a:prstGeom>
          <a:noFill/>
          <a:ln w="9525">
            <a:noFill/>
            <a:miter lim="800000"/>
            <a:headEnd/>
            <a:tailEnd/>
          </a:ln>
        </p:spPr>
      </p:pic>
    </p:spTree>
    <p:extLst>
      <p:ext uri="{BB962C8B-B14F-4D97-AF65-F5344CB8AC3E}">
        <p14:creationId xmlns:p14="http://schemas.microsoft.com/office/powerpoint/2010/main" val="2060146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3400"/>
          </a:xfrm>
        </p:spPr>
        <p:txBody>
          <a:bodyPr>
            <a:normAutofit/>
          </a:bodyPr>
          <a:lstStyle/>
          <a:p>
            <a:r>
              <a:rPr lang="ar-JO" sz="2800" dirty="0" smtClean="0"/>
              <a:t>أوامر الحافظة</a:t>
            </a:r>
            <a:endParaRPr lang="ar-SA" sz="2800" dirty="0"/>
          </a:p>
        </p:txBody>
      </p:sp>
      <p:sp>
        <p:nvSpPr>
          <p:cNvPr id="3" name="Subtitle 2"/>
          <p:cNvSpPr>
            <a:spLocks noGrp="1"/>
          </p:cNvSpPr>
          <p:nvPr>
            <p:ph type="subTitle" idx="1"/>
          </p:nvPr>
        </p:nvSpPr>
        <p:spPr>
          <a:xfrm>
            <a:off x="838200" y="990600"/>
            <a:ext cx="7543800" cy="5029200"/>
          </a:xfrm>
        </p:spPr>
        <p:txBody>
          <a:bodyPr>
            <a:normAutofit/>
          </a:bodyPr>
          <a:lstStyle/>
          <a:p>
            <a:r>
              <a:rPr lang="ar-JO" dirty="0" smtClean="0"/>
              <a:t>أول مجموعة من تبويبة الصفحة الرئيسية هي الحافظة:</a:t>
            </a:r>
          </a:p>
          <a:p>
            <a:endParaRPr lang="ar-JO" dirty="0" smtClean="0"/>
          </a:p>
          <a:p>
            <a:endParaRPr lang="ar-JO" dirty="0" smtClean="0"/>
          </a:p>
          <a:p>
            <a:endParaRPr lang="ar-JO" dirty="0" smtClean="0"/>
          </a:p>
          <a:p>
            <a:endParaRPr lang="ar-JO" dirty="0" smtClean="0"/>
          </a:p>
          <a:p>
            <a:r>
              <a:rPr lang="ar-JO" dirty="0" smtClean="0"/>
              <a:t>وهي تقدم خيارات قص ونسخ ولصق النص بالإضافة إلى استخدام نسخ التنسيق. وتحتوي أيضا على  زر خيار لفتح حافظة أوفيس.</a:t>
            </a:r>
          </a:p>
          <a:p>
            <a:endParaRPr lang="ar-SA" dirty="0"/>
          </a:p>
        </p:txBody>
      </p:sp>
      <p:pic>
        <p:nvPicPr>
          <p:cNvPr id="4" name="صورة 24"/>
          <p:cNvPicPr/>
          <p:nvPr/>
        </p:nvPicPr>
        <p:blipFill>
          <a:blip r:embed="rId2" cstate="print"/>
          <a:srcRect/>
          <a:stretch>
            <a:fillRect/>
          </a:stretch>
        </p:blipFill>
        <p:spPr bwMode="auto">
          <a:xfrm>
            <a:off x="3352800" y="2057400"/>
            <a:ext cx="2590800" cy="933450"/>
          </a:xfrm>
          <a:prstGeom prst="rect">
            <a:avLst/>
          </a:prstGeom>
          <a:noFill/>
          <a:ln w="9525">
            <a:noFill/>
            <a:miter lim="800000"/>
            <a:headEnd/>
            <a:tailEnd/>
          </a:ln>
        </p:spPr>
      </p:pic>
    </p:spTree>
    <p:extLst>
      <p:ext uri="{BB962C8B-B14F-4D97-AF65-F5344CB8AC3E}">
        <p14:creationId xmlns:p14="http://schemas.microsoft.com/office/powerpoint/2010/main" val="497400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610562"/>
          </a:xfrm>
        </p:spPr>
        <p:txBody>
          <a:bodyPr>
            <a:normAutofit/>
          </a:bodyPr>
          <a:lstStyle/>
          <a:p>
            <a:r>
              <a:rPr lang="ar-JO" sz="2800" dirty="0" smtClean="0"/>
              <a:t>أوامر الخط</a:t>
            </a:r>
            <a:endParaRPr lang="ar-SA" sz="2800" dirty="0"/>
          </a:p>
        </p:txBody>
      </p:sp>
      <p:sp>
        <p:nvSpPr>
          <p:cNvPr id="3" name="Subtitle 2"/>
          <p:cNvSpPr>
            <a:spLocks noGrp="1"/>
          </p:cNvSpPr>
          <p:nvPr>
            <p:ph type="subTitle" idx="1"/>
          </p:nvPr>
        </p:nvSpPr>
        <p:spPr>
          <a:xfrm>
            <a:off x="685800" y="1066800"/>
            <a:ext cx="7772400" cy="4876800"/>
          </a:xfrm>
        </p:spPr>
        <p:txBody>
          <a:bodyPr/>
          <a:lstStyle/>
          <a:p>
            <a:r>
              <a:rPr lang="ar-JO" dirty="0" smtClean="0"/>
              <a:t>المجموعة التالية هي من المجموعات التي قمنا بالفعل بالتعامل معها إلا وهي الخط:</a:t>
            </a:r>
            <a:endParaRPr lang="en-US" dirty="0" smtClean="0"/>
          </a:p>
          <a:p>
            <a:endParaRPr lang="ar-SA" dirty="0"/>
          </a:p>
        </p:txBody>
      </p:sp>
      <p:pic>
        <p:nvPicPr>
          <p:cNvPr id="4" name="صورة 23"/>
          <p:cNvPicPr/>
          <p:nvPr/>
        </p:nvPicPr>
        <p:blipFill>
          <a:blip r:embed="rId2" cstate="print"/>
          <a:srcRect/>
          <a:stretch>
            <a:fillRect/>
          </a:stretch>
        </p:blipFill>
        <p:spPr bwMode="auto">
          <a:xfrm>
            <a:off x="3429000" y="2438400"/>
            <a:ext cx="2667000" cy="838200"/>
          </a:xfrm>
          <a:prstGeom prst="rect">
            <a:avLst/>
          </a:prstGeom>
          <a:noFill/>
          <a:ln w="9525">
            <a:noFill/>
            <a:miter lim="800000"/>
            <a:headEnd/>
            <a:tailEnd/>
          </a:ln>
        </p:spPr>
      </p:pic>
    </p:spTree>
    <p:extLst>
      <p:ext uri="{BB962C8B-B14F-4D97-AF65-F5344CB8AC3E}">
        <p14:creationId xmlns:p14="http://schemas.microsoft.com/office/powerpoint/2010/main" val="3818076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838200"/>
          </a:xfrm>
        </p:spPr>
        <p:txBody>
          <a:bodyPr>
            <a:normAutofit/>
          </a:bodyPr>
          <a:lstStyle/>
          <a:p>
            <a:r>
              <a:rPr lang="ar-JO" sz="2800" b="1" dirty="0" smtClean="0"/>
              <a:t>أوامر الفقرة</a:t>
            </a:r>
            <a:endParaRPr lang="ar-SA" sz="2800" dirty="0"/>
          </a:p>
        </p:txBody>
      </p:sp>
      <p:sp>
        <p:nvSpPr>
          <p:cNvPr id="3" name="Subtitle 2"/>
          <p:cNvSpPr>
            <a:spLocks noGrp="1"/>
          </p:cNvSpPr>
          <p:nvPr>
            <p:ph type="subTitle" idx="1"/>
          </p:nvPr>
        </p:nvSpPr>
        <p:spPr>
          <a:xfrm>
            <a:off x="762000" y="1219200"/>
            <a:ext cx="7772400" cy="4800600"/>
          </a:xfrm>
        </p:spPr>
        <p:txBody>
          <a:bodyPr/>
          <a:lstStyle/>
          <a:p>
            <a:r>
              <a:rPr lang="ar-JO" dirty="0" smtClean="0"/>
              <a:t>تحتوي المجموعة الثالثة على أدوات الفقرة:</a:t>
            </a:r>
            <a:endParaRPr lang="ar-SA" dirty="0"/>
          </a:p>
        </p:txBody>
      </p:sp>
      <p:pic>
        <p:nvPicPr>
          <p:cNvPr id="4" name="صورة 22"/>
          <p:cNvPicPr/>
          <p:nvPr/>
        </p:nvPicPr>
        <p:blipFill>
          <a:blip r:embed="rId2" cstate="print"/>
          <a:srcRect/>
          <a:stretch>
            <a:fillRect/>
          </a:stretch>
        </p:blipFill>
        <p:spPr bwMode="auto">
          <a:xfrm>
            <a:off x="3124200" y="2743200"/>
            <a:ext cx="3171824" cy="952500"/>
          </a:xfrm>
          <a:prstGeom prst="rect">
            <a:avLst/>
          </a:prstGeom>
          <a:noFill/>
          <a:ln w="9525">
            <a:noFill/>
            <a:miter lim="800000"/>
            <a:headEnd/>
            <a:tailEnd/>
          </a:ln>
        </p:spPr>
      </p:pic>
    </p:spTree>
    <p:extLst>
      <p:ext uri="{BB962C8B-B14F-4D97-AF65-F5344CB8AC3E}">
        <p14:creationId xmlns:p14="http://schemas.microsoft.com/office/powerpoint/2010/main" val="332251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6762"/>
          </a:xfrm>
        </p:spPr>
        <p:txBody>
          <a:bodyPr>
            <a:normAutofit/>
          </a:bodyPr>
          <a:lstStyle/>
          <a:p>
            <a:r>
              <a:rPr lang="ar-JO" sz="2800" dirty="0" smtClean="0"/>
              <a:t>أوامر الأنماط</a:t>
            </a:r>
            <a:endParaRPr lang="ar-SA" sz="2800" dirty="0"/>
          </a:p>
        </p:txBody>
      </p:sp>
      <p:sp>
        <p:nvSpPr>
          <p:cNvPr id="3" name="Subtitle 2"/>
          <p:cNvSpPr>
            <a:spLocks noGrp="1"/>
          </p:cNvSpPr>
          <p:nvPr>
            <p:ph type="subTitle" idx="1"/>
          </p:nvPr>
        </p:nvSpPr>
        <p:spPr>
          <a:xfrm>
            <a:off x="685800" y="1066800"/>
            <a:ext cx="7772400" cy="4953000"/>
          </a:xfrm>
        </p:spPr>
        <p:txBody>
          <a:bodyPr/>
          <a:lstStyle/>
          <a:p>
            <a:r>
              <a:rPr lang="ar-JO" dirty="0" smtClean="0"/>
              <a:t>إن المجموعة الرابعة مخصصة للأنماط المتوفرة في معالج النصوص مايكروسوفت أوفيس "وورد" 2010.</a:t>
            </a:r>
          </a:p>
          <a:p>
            <a:endParaRPr lang="ar-SA" dirty="0"/>
          </a:p>
        </p:txBody>
      </p:sp>
      <p:pic>
        <p:nvPicPr>
          <p:cNvPr id="4" name="صورة 21"/>
          <p:cNvPicPr/>
          <p:nvPr/>
        </p:nvPicPr>
        <p:blipFill>
          <a:blip r:embed="rId2" cstate="print"/>
          <a:srcRect/>
          <a:stretch>
            <a:fillRect/>
          </a:stretch>
        </p:blipFill>
        <p:spPr bwMode="auto">
          <a:xfrm>
            <a:off x="2590800" y="2743200"/>
            <a:ext cx="4591050" cy="895350"/>
          </a:xfrm>
          <a:prstGeom prst="rect">
            <a:avLst/>
          </a:prstGeom>
          <a:noFill/>
          <a:ln w="9525">
            <a:noFill/>
            <a:miter lim="800000"/>
            <a:headEnd/>
            <a:tailEnd/>
          </a:ln>
        </p:spPr>
      </p:pic>
    </p:spTree>
    <p:extLst>
      <p:ext uri="{BB962C8B-B14F-4D97-AF65-F5344CB8AC3E}">
        <p14:creationId xmlns:p14="http://schemas.microsoft.com/office/powerpoint/2010/main" val="3287891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708025"/>
          </a:xfrm>
        </p:spPr>
        <p:txBody>
          <a:bodyPr>
            <a:normAutofit/>
          </a:bodyPr>
          <a:lstStyle/>
          <a:p>
            <a:r>
              <a:rPr lang="ar-JO" sz="2800" dirty="0" smtClean="0"/>
              <a:t>أوامر التحرير</a:t>
            </a:r>
            <a:endParaRPr lang="ar-SA" sz="2800" dirty="0"/>
          </a:p>
        </p:txBody>
      </p:sp>
      <p:sp>
        <p:nvSpPr>
          <p:cNvPr id="3" name="Subtitle 2"/>
          <p:cNvSpPr>
            <a:spLocks noGrp="1"/>
          </p:cNvSpPr>
          <p:nvPr>
            <p:ph type="subTitle" idx="1"/>
          </p:nvPr>
        </p:nvSpPr>
        <p:spPr>
          <a:xfrm>
            <a:off x="1371600" y="1066800"/>
            <a:ext cx="7010400" cy="4953000"/>
          </a:xfrm>
        </p:spPr>
        <p:txBody>
          <a:bodyPr>
            <a:normAutofit/>
          </a:bodyPr>
          <a:lstStyle/>
          <a:p>
            <a:r>
              <a:rPr lang="ar-JO" dirty="0" smtClean="0"/>
              <a:t>تركز مجموعتنا الأخيرة على التحرير:</a:t>
            </a:r>
          </a:p>
          <a:p>
            <a:endParaRPr lang="ar-JO" dirty="0" smtClean="0"/>
          </a:p>
          <a:p>
            <a:endParaRPr lang="ar-JO" dirty="0" smtClean="0"/>
          </a:p>
          <a:p>
            <a:endParaRPr lang="ar-JO" dirty="0" smtClean="0"/>
          </a:p>
          <a:p>
            <a:r>
              <a:rPr lang="ar-JO" dirty="0" smtClean="0"/>
              <a:t>تمكنك هذه الخيارات من العثور على كلمات أو عبارات معينة، واستبدال المصطلحات بأشياء أخرى (تعتبر مفيدة إذا كنت قد وجدت انك قمت بكتابة اسم شخص ما بشكل خاطئ) وتحديد عناصر معينة في المستند.</a:t>
            </a:r>
            <a:endParaRPr lang="ar-SA" dirty="0"/>
          </a:p>
        </p:txBody>
      </p:sp>
      <p:pic>
        <p:nvPicPr>
          <p:cNvPr id="4" name="صورة 20"/>
          <p:cNvPicPr/>
          <p:nvPr/>
        </p:nvPicPr>
        <p:blipFill>
          <a:blip r:embed="rId2" cstate="print"/>
          <a:srcRect/>
          <a:stretch>
            <a:fillRect/>
          </a:stretch>
        </p:blipFill>
        <p:spPr bwMode="auto">
          <a:xfrm>
            <a:off x="4038600" y="1676400"/>
            <a:ext cx="1467565" cy="1219200"/>
          </a:xfrm>
          <a:prstGeom prst="rect">
            <a:avLst/>
          </a:prstGeom>
          <a:noFill/>
          <a:ln w="9525">
            <a:noFill/>
            <a:miter lim="800000"/>
            <a:headEnd/>
            <a:tailEnd/>
          </a:ln>
        </p:spPr>
      </p:pic>
    </p:spTree>
    <p:extLst>
      <p:ext uri="{BB962C8B-B14F-4D97-AF65-F5344CB8AC3E}">
        <p14:creationId xmlns:p14="http://schemas.microsoft.com/office/powerpoint/2010/main" val="1788996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800"/>
          </a:xfrm>
        </p:spPr>
        <p:txBody>
          <a:bodyPr>
            <a:normAutofit/>
          </a:bodyPr>
          <a:lstStyle/>
          <a:p>
            <a:pPr algn="ctr"/>
            <a:r>
              <a:rPr lang="ar-JO" sz="2800" dirty="0" smtClean="0"/>
              <a:t>الدرس 2-5: تبويبة إدراج</a:t>
            </a:r>
            <a:endParaRPr lang="ar-SA" sz="2800" dirty="0"/>
          </a:p>
        </p:txBody>
      </p:sp>
      <p:sp>
        <p:nvSpPr>
          <p:cNvPr id="3" name="Subtitle 2"/>
          <p:cNvSpPr>
            <a:spLocks noGrp="1"/>
          </p:cNvSpPr>
          <p:nvPr>
            <p:ph type="subTitle" idx="1"/>
          </p:nvPr>
        </p:nvSpPr>
        <p:spPr>
          <a:xfrm>
            <a:off x="685800" y="1143000"/>
            <a:ext cx="7772400" cy="4876800"/>
          </a:xfrm>
        </p:spPr>
        <p:txBody>
          <a:bodyPr>
            <a:normAutofit/>
          </a:bodyPr>
          <a:lstStyle/>
          <a:p>
            <a:r>
              <a:rPr lang="ar-JO" dirty="0" smtClean="0"/>
              <a:t>التبويبة التالية التي سنلقي الضوء عليها تبويبة الإدراج. في الوقت الذي تكون فيه قد أتقنت إنشاء مستندات أساسية، ستساعدك هذه التبويبة على إضافة عناصر أخرى للمستندات كالمخططات وصفحة الغلاف والرأس والتذييل.</a:t>
            </a:r>
            <a:endParaRPr lang="en-US" dirty="0" smtClean="0"/>
          </a:p>
          <a:p>
            <a:r>
              <a:rPr lang="ar-JO" dirty="0" smtClean="0"/>
              <a:t>لا تقلق بشأن تطبيقات الأوامر حاليا. سنقوم بممارسة بعض الأساسيات في التمارين التدريجية ولكننا لن نتعمق في كل عنصر إلا لاحقا.</a:t>
            </a:r>
          </a:p>
          <a:p>
            <a:endParaRPr lang="ar-SA" dirty="0"/>
          </a:p>
        </p:txBody>
      </p:sp>
      <p:pic>
        <p:nvPicPr>
          <p:cNvPr id="4" name="صورة 19"/>
          <p:cNvPicPr/>
          <p:nvPr/>
        </p:nvPicPr>
        <p:blipFill>
          <a:blip r:embed="rId2" cstate="print"/>
          <a:srcRect/>
          <a:stretch>
            <a:fillRect/>
          </a:stretch>
        </p:blipFill>
        <p:spPr bwMode="auto">
          <a:xfrm>
            <a:off x="2057400" y="4648200"/>
            <a:ext cx="5143500" cy="638175"/>
          </a:xfrm>
          <a:prstGeom prst="rect">
            <a:avLst/>
          </a:prstGeom>
          <a:noFill/>
          <a:ln w="9525">
            <a:noFill/>
            <a:miter lim="800000"/>
            <a:headEnd/>
            <a:tailEnd/>
          </a:ln>
        </p:spPr>
      </p:pic>
    </p:spTree>
    <p:extLst>
      <p:ext uri="{BB962C8B-B14F-4D97-AF65-F5344CB8AC3E}">
        <p14:creationId xmlns:p14="http://schemas.microsoft.com/office/powerpoint/2010/main" val="319933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600"/>
          </a:xfrm>
        </p:spPr>
        <p:txBody>
          <a:bodyPr>
            <a:normAutofit/>
          </a:bodyPr>
          <a:lstStyle/>
          <a:p>
            <a:r>
              <a:rPr lang="ar-JO" sz="2800" dirty="0" smtClean="0"/>
              <a:t>أوامر الصفحات</a:t>
            </a:r>
            <a:endParaRPr lang="ar-SA" sz="2800" dirty="0"/>
          </a:p>
        </p:txBody>
      </p:sp>
      <p:sp>
        <p:nvSpPr>
          <p:cNvPr id="3" name="Subtitle 2"/>
          <p:cNvSpPr>
            <a:spLocks noGrp="1"/>
          </p:cNvSpPr>
          <p:nvPr>
            <p:ph type="subTitle" idx="1"/>
          </p:nvPr>
        </p:nvSpPr>
        <p:spPr>
          <a:xfrm>
            <a:off x="685800" y="1447800"/>
            <a:ext cx="7772400" cy="4572000"/>
          </a:xfrm>
        </p:spPr>
        <p:txBody>
          <a:bodyPr>
            <a:normAutofit/>
          </a:bodyPr>
          <a:lstStyle/>
          <a:p>
            <a:r>
              <a:rPr lang="ar-JO" dirty="0" smtClean="0"/>
              <a:t>المجموعة الأولى هي الصفحات:</a:t>
            </a:r>
          </a:p>
          <a:p>
            <a:endParaRPr lang="ar-JO" dirty="0" smtClean="0"/>
          </a:p>
          <a:p>
            <a:endParaRPr lang="ar-JO" dirty="0" smtClean="0"/>
          </a:p>
          <a:p>
            <a:endParaRPr lang="ar-JO" dirty="0" smtClean="0"/>
          </a:p>
          <a:p>
            <a:r>
              <a:rPr lang="ar-JO" dirty="0" smtClean="0"/>
              <a:t>وكما توقعت، تمكننا هذه المجموعة من إضافة صفحة غلاف أو إدراج صفحة فارغة أو إضافة أنماط مختلفة من فواصل الصفحات إلى المستند.</a:t>
            </a:r>
            <a:endParaRPr lang="en-US" dirty="0" smtClean="0"/>
          </a:p>
          <a:p>
            <a:endParaRPr lang="ar-SA" dirty="0"/>
          </a:p>
        </p:txBody>
      </p:sp>
      <p:pic>
        <p:nvPicPr>
          <p:cNvPr id="4" name="صورة 18"/>
          <p:cNvPicPr/>
          <p:nvPr/>
        </p:nvPicPr>
        <p:blipFill>
          <a:blip r:embed="rId2" cstate="print"/>
          <a:srcRect/>
          <a:stretch>
            <a:fillRect/>
          </a:stretch>
        </p:blipFill>
        <p:spPr bwMode="auto">
          <a:xfrm>
            <a:off x="3505200" y="2133600"/>
            <a:ext cx="1842801" cy="914400"/>
          </a:xfrm>
          <a:prstGeom prst="rect">
            <a:avLst/>
          </a:prstGeom>
          <a:noFill/>
          <a:ln w="9525">
            <a:noFill/>
            <a:miter lim="800000"/>
            <a:headEnd/>
            <a:tailEnd/>
          </a:ln>
        </p:spPr>
      </p:pic>
    </p:spTree>
    <p:extLst>
      <p:ext uri="{BB962C8B-B14F-4D97-AF65-F5344CB8AC3E}">
        <p14:creationId xmlns:p14="http://schemas.microsoft.com/office/powerpoint/2010/main" val="2337084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31825"/>
          </a:xfrm>
        </p:spPr>
        <p:txBody>
          <a:bodyPr>
            <a:normAutofit fontScale="90000"/>
          </a:bodyPr>
          <a:lstStyle/>
          <a:p>
            <a:r>
              <a:rPr lang="ar-JO" dirty="0" smtClean="0"/>
              <a:t>أوامر الجداول</a:t>
            </a:r>
            <a:endParaRPr lang="ar-SA" dirty="0"/>
          </a:p>
        </p:txBody>
      </p:sp>
      <p:sp>
        <p:nvSpPr>
          <p:cNvPr id="3" name="Subtitle 2"/>
          <p:cNvSpPr>
            <a:spLocks noGrp="1"/>
          </p:cNvSpPr>
          <p:nvPr>
            <p:ph type="subTitle" idx="1"/>
          </p:nvPr>
        </p:nvSpPr>
        <p:spPr>
          <a:xfrm>
            <a:off x="1371600" y="1371600"/>
            <a:ext cx="6400800" cy="4724400"/>
          </a:xfrm>
        </p:spPr>
        <p:txBody>
          <a:bodyPr>
            <a:normAutofit/>
          </a:bodyPr>
          <a:lstStyle/>
          <a:p>
            <a:r>
              <a:rPr lang="ar-JO" dirty="0" smtClean="0"/>
              <a:t>الأمر التالي هو الجداول</a:t>
            </a:r>
          </a:p>
          <a:p>
            <a:endParaRPr lang="ar-JO" dirty="0" smtClean="0"/>
          </a:p>
          <a:p>
            <a:endParaRPr lang="ar-JO" dirty="0" smtClean="0"/>
          </a:p>
          <a:p>
            <a:endParaRPr lang="ar-JO" dirty="0" smtClean="0"/>
          </a:p>
          <a:p>
            <a:r>
              <a:rPr lang="ar-JO" dirty="0" smtClean="0"/>
              <a:t>يتوسع هذا الأمر ليتحول إلى قائمة تمكنك من رسم جدول أو جدول بيانات إكسل أو إضافة جدول معين مسبقا. يتم إضافة الجداول الأساسية عن طريق النقر على جدول ومن ثم تحريك المؤشر فوق عدد معين من المربعات لإنشاء جدول بالحجم المطلوب.</a:t>
            </a:r>
          </a:p>
          <a:p>
            <a:endParaRPr lang="ar-SA" dirty="0"/>
          </a:p>
        </p:txBody>
      </p:sp>
      <p:pic>
        <p:nvPicPr>
          <p:cNvPr id="4" name="صورة 17"/>
          <p:cNvPicPr/>
          <p:nvPr/>
        </p:nvPicPr>
        <p:blipFill>
          <a:blip r:embed="rId2" cstate="print"/>
          <a:srcRect/>
          <a:stretch>
            <a:fillRect/>
          </a:stretch>
        </p:blipFill>
        <p:spPr bwMode="auto">
          <a:xfrm>
            <a:off x="4038600" y="1981200"/>
            <a:ext cx="1126704" cy="947450"/>
          </a:xfrm>
          <a:prstGeom prst="rect">
            <a:avLst/>
          </a:prstGeom>
          <a:noFill/>
          <a:ln w="9525">
            <a:noFill/>
            <a:miter lim="800000"/>
            <a:headEnd/>
            <a:tailEnd/>
          </a:ln>
        </p:spPr>
      </p:pic>
    </p:spTree>
    <p:extLst>
      <p:ext uri="{BB962C8B-B14F-4D97-AF65-F5344CB8AC3E}">
        <p14:creationId xmlns:p14="http://schemas.microsoft.com/office/powerpoint/2010/main" val="261952257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653</Words>
  <Application>Microsoft Office PowerPoint</Application>
  <PresentationFormat>On-screen Show (4:3)</PresentationFormat>
  <Paragraphs>75</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Concourse</vt:lpstr>
      <vt:lpstr> الدرس 2-4: تبويبة الصفحة الرئيسية</vt:lpstr>
      <vt:lpstr>أوامر الحافظة</vt:lpstr>
      <vt:lpstr>أوامر الخط</vt:lpstr>
      <vt:lpstr>أوامر الفقرة</vt:lpstr>
      <vt:lpstr>أوامر الأنماط</vt:lpstr>
      <vt:lpstr>أوامر التحرير</vt:lpstr>
      <vt:lpstr>الدرس 2-5: تبويبة إدراج</vt:lpstr>
      <vt:lpstr>أوامر الصفحات</vt:lpstr>
      <vt:lpstr>أوامر الجداول</vt:lpstr>
      <vt:lpstr>أوامر الرسومات التوضيحية</vt:lpstr>
      <vt:lpstr>أوامر الارتباطات</vt:lpstr>
      <vt:lpstr>أوامر الرأٍس والتذييل</vt:lpstr>
      <vt:lpstr>أوامر النص</vt:lpstr>
      <vt:lpstr>أوامر الرموز</vt:lpstr>
      <vt:lpstr>الدرس 2-6: تبويبة العرض</vt:lpstr>
      <vt:lpstr>أوامر طرق عرض المستندات</vt:lpstr>
      <vt:lpstr>أوامر الإظهار</vt:lpstr>
      <vt:lpstr>أوامر النافذة</vt:lpstr>
      <vt:lpstr>أوامر وحدات الماكرو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الدرس 2-4: تبويبة الصفحة الرئيسية</dc:title>
  <dc:creator>Ali Raad</dc:creator>
  <cp:lastModifiedBy>DR.Ahmed Saker</cp:lastModifiedBy>
  <cp:revision>1</cp:revision>
  <dcterms:created xsi:type="dcterms:W3CDTF">2006-08-16T00:00:00Z</dcterms:created>
  <dcterms:modified xsi:type="dcterms:W3CDTF">2018-12-12T18:37:04Z</dcterms:modified>
</cp:coreProperties>
</file>